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6" r:id="rId9"/>
    <p:sldId id="261" r:id="rId10"/>
    <p:sldId id="262" r:id="rId11"/>
    <p:sldId id="263" r:id="rId12"/>
    <p:sldId id="264" r:id="rId13"/>
    <p:sldId id="269" r:id="rId14"/>
    <p:sldId id="270" r:id="rId15"/>
    <p:sldId id="265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5275"/>
  </p:normalViewPr>
  <p:slideViewPr>
    <p:cSldViewPr snapToGrid="0" snapToObjects="1">
      <p:cViewPr varScale="1">
        <p:scale>
          <a:sx n="94" d="100"/>
          <a:sy n="94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6FC84-4B4D-4D40-9CF9-2D0998A1BE8F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A27BA-F5D5-174C-AD4D-567C9FB6AAF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6732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https://www.electrical4u.com/quadrature-amplitude-modulation-</a:t>
            </a:r>
            <a:r>
              <a:rPr lang="en-US" dirty="0" err="1"/>
              <a:t>qam</a:t>
            </a:r>
            <a:r>
              <a:rPr lang="en-US" dirty="0"/>
              <a:t>/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27BA-F5D5-174C-AD4D-567C9FB6AAF5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35971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blog.csdn.net</a:t>
            </a:r>
            <a:r>
              <a:rPr lang="en-US" dirty="0"/>
              <a:t>/</a:t>
            </a:r>
            <a:r>
              <a:rPr lang="en-US" dirty="0" err="1"/>
              <a:t>milkbusy</a:t>
            </a:r>
            <a:r>
              <a:rPr lang="en-US" dirty="0"/>
              <a:t>/article/details/80931740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www.techplayon.com</a:t>
            </a:r>
            <a:r>
              <a:rPr lang="en-US" dirty="0"/>
              <a:t>/5g-nr-modulation-and-coding-scheme-modulation-and-code-rate/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27BA-F5D5-174C-AD4D-567C9FB6AAF5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88421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https://5g.systemsapproach.org/</a:t>
            </a:r>
            <a:r>
              <a:rPr lang="en-US" dirty="0" err="1"/>
              <a:t>primer.html</a:t>
            </a:r>
            <a:endParaRPr lang="en-US" dirty="0"/>
          </a:p>
          <a:p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27BA-F5D5-174C-AD4D-567C9FB6AAF5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4831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/topics/computer-science/physical-resource-block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www.etsi.org</a:t>
            </a:r>
            <a:r>
              <a:rPr lang="en-US" dirty="0"/>
              <a:t>/deliver/</a:t>
            </a:r>
            <a:r>
              <a:rPr lang="en-US" dirty="0" err="1"/>
              <a:t>etsi_ts</a:t>
            </a:r>
            <a:r>
              <a:rPr lang="en-US" dirty="0"/>
              <a:t>/138100_138199/13810101/15.02.00_60/ts_13810101v150200p.pdf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www.techplayon.com</a:t>
            </a:r>
            <a:r>
              <a:rPr lang="en-US" dirty="0"/>
              <a:t>/nr-resource-block-definition-and-</a:t>
            </a:r>
            <a:r>
              <a:rPr lang="en-US" dirty="0" err="1"/>
              <a:t>rbs</a:t>
            </a:r>
            <a:r>
              <a:rPr lang="en-US" dirty="0"/>
              <a:t>-calculation/</a:t>
            </a:r>
          </a:p>
          <a:p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27BA-F5D5-174C-AD4D-567C9FB6AAF5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82106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www.netmanias.com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/post/</a:t>
            </a:r>
            <a:r>
              <a:rPr lang="en-US" dirty="0" err="1"/>
              <a:t>techdocs</a:t>
            </a:r>
            <a:r>
              <a:rPr lang="en-US" dirty="0"/>
              <a:t>/6224/</a:t>
            </a:r>
            <a:r>
              <a:rPr lang="en-US" dirty="0" err="1"/>
              <a:t>emm</a:t>
            </a:r>
            <a:r>
              <a:rPr lang="en-US" dirty="0"/>
              <a:t>-handover-</a:t>
            </a:r>
            <a:r>
              <a:rPr lang="en-US" dirty="0" err="1"/>
              <a:t>lte</a:t>
            </a:r>
            <a:r>
              <a:rPr lang="en-US" dirty="0"/>
              <a:t>/emm-procedure-6-handover-without-tau-part-1-overview-of-lte-handover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6A27BA-F5D5-174C-AD4D-567C9FB6AAF5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2793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1B16-C457-CC49-9BC1-578005368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26BA5-3B62-284C-BBCC-A3D13FD24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2633-5A05-CB44-B58C-0F5518F8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BD4F1-4631-3F4F-9486-01E74A03B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A192D-BF21-A544-816C-CCF09086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7889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C5C9-0289-7B4B-96DF-2ABBE67B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B4D65-D504-6043-808F-DC3C7F8EA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52E21-E003-F141-A04D-8EEFD678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DE9C7-CAD0-7C43-9839-3F5D479A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6A8C0-46F4-D34F-8E77-A40C0B52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38115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DC578E-3AFC-6543-A1B7-425688A21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252BE-E491-9D4A-A995-D61B7CC58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7C469-F4E4-634B-95AC-B2C819CB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4872D-28EA-7C49-A271-37C78091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CB23F-E82D-B54C-8F88-BFCA40D5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1021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8763-EE81-6146-B9F0-E0B699E9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B724-4932-6D4A-A2E8-208B2166F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B289F-6F0D-AE41-945A-DD27581F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5963B-46AC-6B4A-AB83-0D55186C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407B8-073F-5648-8533-24EFDF15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7409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AFDA-AC65-D745-AB1E-201B0ED4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62FE2-16EB-1D42-901E-26000FE38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584D4-5452-3C4D-B17D-878E1ADC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0141A-0110-EC4A-AC35-F60A23CF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C894A-811B-9A47-A6C9-E8284290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5820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5EB5-DE8C-F54E-BF9B-04A96319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AE92-C4E8-6F4F-BC60-F415ECD51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DC8F9-6986-5E44-BDC6-82D29AD09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9B79B-4709-E84B-AA21-9C77344A5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8AAD4-141F-F94D-A392-B7F711CB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C86CA-05CA-304E-8C12-A55A41EC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8400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6F883-D9E1-DE44-9D8C-83D51348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FE3E1-F404-4F4C-B2DD-D9665594E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A00AC-E6F6-E641-A72E-B6878CA6D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32048-458C-EC4F-934E-35ED07446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03788D-B4EF-AA45-BBAC-9BBF40842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07D3F4-6ACB-5941-A157-4CC801E9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19E6D-CC99-D845-9E11-3B3196264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AE162-8BF7-5541-82E0-579F0518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3910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FB762-5748-1948-8590-3E620DC1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D0107-A1F9-0247-841E-797CAF745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7D66B-03CA-8047-BE2E-45A93251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0434FE-BC8A-AF4A-A2C1-54815DA8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2031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3386C-CA7D-0B43-8D4F-878740B7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0D6AAE-457C-D54C-BBA8-0680B937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B3ACC-1FC8-4846-96F0-D44657C83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6048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B397-0F58-6048-8801-DB5B4B9F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F2B13-B692-9542-A8E8-4A90E0C18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D9F98-D1A8-0549-9BE8-C6FCC324A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D3101-905B-B64A-92F1-E71A2B9E1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6A0F2-1AD1-8847-A9A7-A6670DF5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B1348-E1A2-EC45-956A-20991193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028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DE0F-1E06-E340-BB2B-60301470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82653-88B7-D243-B75F-9C16474766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1466D-EE5A-CC4E-A1D0-A70C85E1F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967FF-ED26-3345-B0F0-7B01EA099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2338-41EB-D44A-ABE3-8F75E89E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17D48-5DC8-214F-A66F-1ACEC775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2276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B066F-0C65-1643-9014-37E4DCBA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BF27F-ADDD-BB47-B5C8-7C3429A9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8B3E3-AEAA-E54C-97D9-EB5021E21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B15EA-47CA-4F47-9E9D-411973FEC124}" type="datetimeFigureOut">
              <a:rPr lang="en-TW" smtClean="0"/>
              <a:t>2021/7/17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EB0E-BCC7-3D40-A2AC-DAA708B21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510EE-C5E7-D244-AFE8-DCD398851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47844-D0D6-4445-8F35-B4F576243B1D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4384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5D85-84CB-394E-8617-B5B5BD286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/>
              <a:t>5G note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6125B-F566-CA46-9898-A8BE71EFF5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TW" dirty="0"/>
              <a:t>1. Fundamentals of wireless communication</a:t>
            </a:r>
          </a:p>
          <a:p>
            <a:pPr algn="l"/>
            <a:r>
              <a:rPr lang="en-TW" dirty="0"/>
              <a:t>2. Probability and random processes</a:t>
            </a:r>
          </a:p>
          <a:p>
            <a:pPr algn="l"/>
            <a:r>
              <a:rPr lang="en-TW" dirty="0"/>
              <a:t>3. Digital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0346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5118-CE52-6A40-89C4-CE185219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Frequency Division Multiplexing(FDM)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CEE7-4B32-2546-B2B0-BBE359C3E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6AB3A-EBF8-3F43-BB10-0FF9BEBB1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564"/>
            <a:ext cx="5537200" cy="264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BE9B4-8640-6547-8C91-D1DA17D8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9564"/>
            <a:ext cx="6070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C32F-8C20-5E44-9A62-B9A43336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Quadrature Multiplexing(QM)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AF22-4A73-E840-966F-41A090F0E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F8C94-08BE-B342-A90C-C3626153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986055"/>
            <a:ext cx="60325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D8462-E72B-9A44-8B93-BAFED7E1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Multiple Access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67BB-D9FE-BB43-9D39-53A757CF2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TDMA</a:t>
            </a:r>
          </a:p>
          <a:p>
            <a:r>
              <a:rPr lang="en-TW" dirty="0"/>
              <a:t>CDMA =&gt; 3G</a:t>
            </a:r>
          </a:p>
          <a:p>
            <a:r>
              <a:rPr lang="en-TW" dirty="0"/>
              <a:t>OFDMA =&gt; 4G LTE</a:t>
            </a:r>
          </a:p>
        </p:txBody>
      </p:sp>
      <p:pic>
        <p:nvPicPr>
          <p:cNvPr id="4100" name="Picture 4" descr="Choice of Multiple Access Technique | SpringerLink">
            <a:extLst>
              <a:ext uri="{FF2B5EF4-FFF2-40B4-BE49-F238E27FC236}">
                <a16:creationId xmlns:a16="http://schemas.microsoft.com/office/drawing/2014/main" id="{4B11F548-B7D1-1446-BCF9-F884EBD07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14" y="1460500"/>
            <a:ext cx="4788911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84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D22E-821C-3148-8EDB-B12C228B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5122" name="Picture 2" descr="LTE and Beyond DL Throughput Comprehensive Calculations | NETMANIAS">
            <a:extLst>
              <a:ext uri="{FF2B5EF4-FFF2-40B4-BE49-F238E27FC236}">
                <a16:creationId xmlns:a16="http://schemas.microsoft.com/office/drawing/2014/main" id="{47A1170F-C0B4-5548-AA9D-B4EBDA51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1" y="1027906"/>
            <a:ext cx="5631329" cy="5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LANs | ytd2525">
            <a:extLst>
              <a:ext uri="{FF2B5EF4-FFF2-40B4-BE49-F238E27FC236}">
                <a16:creationId xmlns:a16="http://schemas.microsoft.com/office/drawing/2014/main" id="{D5F133D7-5273-244E-893B-D82E864F53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51" y="2105567"/>
            <a:ext cx="564764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99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05FD-36D1-174A-9019-3BC1AC03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B502D-CAB0-264F-8BF6-8A76468A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0B6ECDB-1F84-4C4B-8874-F6D15860E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0"/>
            <a:ext cx="7464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62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133-37BD-5A43-AA47-839A8FC2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Wireless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C19F-E76B-7845-BC35-2E2AC0825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10496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8958-6F29-0244-9C87-4EC41DDF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Frequency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95BB-EE11-CA48-A1F4-04D33F30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7170" name="Picture 2" descr="1: A frequency reuse pattern with 7-cell clusters. | Download Scientific  Diagram">
            <a:extLst>
              <a:ext uri="{FF2B5EF4-FFF2-40B4-BE49-F238E27FC236}">
                <a16:creationId xmlns:a16="http://schemas.microsoft.com/office/drawing/2014/main" id="{E9218FAF-2499-D743-98A1-56143B4E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89" y="1551995"/>
            <a:ext cx="4942822" cy="489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1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9417-75FF-1542-99AA-F30D790C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TW" dirty="0"/>
              <a:t>ector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1CCB4-5E8F-2041-8C77-09B527BAC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4113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E7A4-79BA-3B47-970A-36E852FD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TW" dirty="0"/>
              <a:t>andoff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C7C48-C694-0F4F-9A23-73BC344FD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8194" name="Picture 2" descr="Principle of the LTE hard handover process. | Download Scientific Diagram">
            <a:extLst>
              <a:ext uri="{FF2B5EF4-FFF2-40B4-BE49-F238E27FC236}">
                <a16:creationId xmlns:a16="http://schemas.microsoft.com/office/drawing/2014/main" id="{05447D0D-AF4E-AD42-9EF2-C8C0AE172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301750"/>
            <a:ext cx="70231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92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67A0-F514-8949-988B-B1E98B56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5G &amp; 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31CD1-5747-7446-8FC7-E3366844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1B490-D67E-2C48-BB1A-DEF159858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103" y="3739944"/>
            <a:ext cx="5779794" cy="2983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086E0-EDFE-E747-B7ED-8842578CC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26" y="1522292"/>
            <a:ext cx="6300148" cy="221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0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CC4B-2070-7A49-AD7B-2A340F8E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5G NR Protocol stack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403813-FC9B-8D48-ADE0-34CA5936C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2208403"/>
            <a:ext cx="6584950" cy="358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DDBD49-0F98-0044-ABC0-7A0C82D97DEC}"/>
              </a:ext>
            </a:extLst>
          </p:cNvPr>
          <p:cNvSpPr txBox="1"/>
          <p:nvPr/>
        </p:nvSpPr>
        <p:spPr>
          <a:xfrm>
            <a:off x="1874333" y="3079481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u="sng" dirty="0"/>
              <a:t>   Layer 3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C78DCD-FA55-0340-8F73-C004CAE37BF0}"/>
              </a:ext>
            </a:extLst>
          </p:cNvPr>
          <p:cNvSpPr txBox="1"/>
          <p:nvPr/>
        </p:nvSpPr>
        <p:spPr>
          <a:xfrm>
            <a:off x="1874332" y="5221993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u="sng" dirty="0"/>
              <a:t>   Layer 1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AD5AF-F0B3-8842-BED8-7DFE39650DB8}"/>
              </a:ext>
            </a:extLst>
          </p:cNvPr>
          <p:cNvSpPr txBox="1"/>
          <p:nvPr/>
        </p:nvSpPr>
        <p:spPr>
          <a:xfrm>
            <a:off x="1874333" y="4717724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u="sng" dirty="0"/>
              <a:t>   Layer 2   </a:t>
            </a:r>
          </a:p>
        </p:txBody>
      </p:sp>
    </p:spTree>
    <p:extLst>
      <p:ext uri="{BB962C8B-B14F-4D97-AF65-F5344CB8AC3E}">
        <p14:creationId xmlns:p14="http://schemas.microsoft.com/office/powerpoint/2010/main" val="166996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CFDE-C0FC-8044-B16B-DBE58CE6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5G NR Transceivers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4C139-801A-444A-9D2D-B05ACBEC0888}"/>
              </a:ext>
            </a:extLst>
          </p:cNvPr>
          <p:cNvSpPr/>
          <p:nvPr/>
        </p:nvSpPr>
        <p:spPr>
          <a:xfrm>
            <a:off x="2774731" y="2669628"/>
            <a:ext cx="1376856" cy="227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Tx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85091-C20C-854F-934D-A3937216B64B}"/>
              </a:ext>
            </a:extLst>
          </p:cNvPr>
          <p:cNvSpPr/>
          <p:nvPr/>
        </p:nvSpPr>
        <p:spPr>
          <a:xfrm>
            <a:off x="6968359" y="2680873"/>
            <a:ext cx="1376856" cy="2270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Rx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A0DA99-FBA6-A14A-9F9F-7589DB1BE3EA}"/>
              </a:ext>
            </a:extLst>
          </p:cNvPr>
          <p:cNvGrpSpPr/>
          <p:nvPr/>
        </p:nvGrpSpPr>
        <p:grpSpPr>
          <a:xfrm>
            <a:off x="4151587" y="2669628"/>
            <a:ext cx="493986" cy="346842"/>
            <a:chOff x="4151587" y="2669628"/>
            <a:chExt cx="493986" cy="34684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A0E73A7E-7060-DC4C-B8EC-4630C1E4ADB6}"/>
                </a:ext>
              </a:extLst>
            </p:cNvPr>
            <p:cNvSpPr/>
            <p:nvPr/>
          </p:nvSpPr>
          <p:spPr>
            <a:xfrm rot="10800000">
              <a:off x="4372304" y="2669628"/>
              <a:ext cx="273269" cy="1366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98F8FF-A258-754E-8B4C-45F1B678EB05}"/>
                </a:ext>
              </a:extLst>
            </p:cNvPr>
            <p:cNvCxnSpPr>
              <a:stCxn id="6" idx="0"/>
            </p:cNvCxnSpPr>
            <p:nvPr/>
          </p:nvCxnSpPr>
          <p:spPr>
            <a:xfrm>
              <a:off x="4508938" y="2806263"/>
              <a:ext cx="0" cy="210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EED398B-86B7-0847-8B80-BF4E92377C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1587" y="3016470"/>
              <a:ext cx="357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99D130-5B7B-E04C-95B1-DF57CC48551F}"/>
              </a:ext>
            </a:extLst>
          </p:cNvPr>
          <p:cNvGrpSpPr/>
          <p:nvPr/>
        </p:nvGrpSpPr>
        <p:grpSpPr>
          <a:xfrm>
            <a:off x="4151587" y="4342252"/>
            <a:ext cx="493986" cy="346842"/>
            <a:chOff x="4151587" y="2669628"/>
            <a:chExt cx="493986" cy="346842"/>
          </a:xfrm>
        </p:grpSpPr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CA73C3AF-46D8-F84A-9E7F-BEC31A40777B}"/>
                </a:ext>
              </a:extLst>
            </p:cNvPr>
            <p:cNvSpPr/>
            <p:nvPr/>
          </p:nvSpPr>
          <p:spPr>
            <a:xfrm rot="10800000">
              <a:off x="4372304" y="2669628"/>
              <a:ext cx="273269" cy="1366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F26D4C-B946-9F46-B4CA-50E8D59AC2B7}"/>
                </a:ext>
              </a:extLst>
            </p:cNvPr>
            <p:cNvCxnSpPr>
              <a:stCxn id="17" idx="0"/>
            </p:cNvCxnSpPr>
            <p:nvPr/>
          </p:nvCxnSpPr>
          <p:spPr>
            <a:xfrm>
              <a:off x="4508938" y="2806263"/>
              <a:ext cx="0" cy="210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42CEB3-C1C4-1342-9E72-8925ACD2D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1587" y="3016470"/>
              <a:ext cx="357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2CAEF75-23E5-4341-B071-97D901565253}"/>
              </a:ext>
            </a:extLst>
          </p:cNvPr>
          <p:cNvSpPr txBox="1"/>
          <p:nvPr/>
        </p:nvSpPr>
        <p:spPr>
          <a:xfrm>
            <a:off x="4393324" y="3233461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.</a:t>
            </a:r>
          </a:p>
          <a:p>
            <a:r>
              <a:rPr lang="en-TW" dirty="0"/>
              <a:t>.</a:t>
            </a:r>
          </a:p>
          <a:p>
            <a:r>
              <a:rPr lang="en-TW" dirty="0"/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D1B2B1-DC88-A541-B1E3-684405D6806A}"/>
              </a:ext>
            </a:extLst>
          </p:cNvPr>
          <p:cNvGrpSpPr/>
          <p:nvPr/>
        </p:nvGrpSpPr>
        <p:grpSpPr>
          <a:xfrm>
            <a:off x="6500650" y="2700421"/>
            <a:ext cx="493985" cy="346843"/>
            <a:chOff x="5533696" y="2238704"/>
            <a:chExt cx="493985" cy="346843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715777DB-250F-4E42-A40F-8C829B68FFD5}"/>
                </a:ext>
              </a:extLst>
            </p:cNvPr>
            <p:cNvSpPr/>
            <p:nvPr/>
          </p:nvSpPr>
          <p:spPr>
            <a:xfrm rot="10800000">
              <a:off x="5533696" y="2238704"/>
              <a:ext cx="273269" cy="1366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D4C6E9E-5F31-4B4D-8F86-4F9F3AA15EA1}"/>
                </a:ext>
              </a:extLst>
            </p:cNvPr>
            <p:cNvCxnSpPr/>
            <p:nvPr/>
          </p:nvCxnSpPr>
          <p:spPr>
            <a:xfrm>
              <a:off x="5670330" y="2375340"/>
              <a:ext cx="0" cy="210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8037DA-73EC-2547-A108-3291A9620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0330" y="2580293"/>
              <a:ext cx="357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AFC5F4-D4B9-FC40-AD38-78C35FED6170}"/>
              </a:ext>
            </a:extLst>
          </p:cNvPr>
          <p:cNvGrpSpPr/>
          <p:nvPr/>
        </p:nvGrpSpPr>
        <p:grpSpPr>
          <a:xfrm>
            <a:off x="6484249" y="4342251"/>
            <a:ext cx="493985" cy="346843"/>
            <a:chOff x="5533696" y="2238704"/>
            <a:chExt cx="493985" cy="346843"/>
          </a:xfrm>
        </p:grpSpPr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32E960E-113C-6847-B636-83093C9040D0}"/>
                </a:ext>
              </a:extLst>
            </p:cNvPr>
            <p:cNvSpPr/>
            <p:nvPr/>
          </p:nvSpPr>
          <p:spPr>
            <a:xfrm rot="10800000">
              <a:off x="5533696" y="2238704"/>
              <a:ext cx="273269" cy="13663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36826E-22EB-FB46-AFE2-B78A65DBF4AD}"/>
                </a:ext>
              </a:extLst>
            </p:cNvPr>
            <p:cNvCxnSpPr/>
            <p:nvPr/>
          </p:nvCxnSpPr>
          <p:spPr>
            <a:xfrm>
              <a:off x="5670330" y="2375340"/>
              <a:ext cx="0" cy="210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11045C-1A9B-1D43-98E5-33B6DC3A0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0330" y="2580293"/>
              <a:ext cx="3573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5931786-D1A3-5548-AF54-82C9DA5899A1}"/>
              </a:ext>
            </a:extLst>
          </p:cNvPr>
          <p:cNvSpPr txBox="1"/>
          <p:nvPr/>
        </p:nvSpPr>
        <p:spPr>
          <a:xfrm>
            <a:off x="6542054" y="315313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.</a:t>
            </a:r>
          </a:p>
          <a:p>
            <a:r>
              <a:rPr lang="en-TW" dirty="0"/>
              <a:t>.</a:t>
            </a:r>
          </a:p>
          <a:p>
            <a:r>
              <a:rPr lang="en-TW" dirty="0"/>
              <a:t>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410955-83D8-8646-89F0-DD93B178D550}"/>
              </a:ext>
            </a:extLst>
          </p:cNvPr>
          <p:cNvSpPr/>
          <p:nvPr/>
        </p:nvSpPr>
        <p:spPr>
          <a:xfrm rot="19756782">
            <a:off x="4566182" y="3976321"/>
            <a:ext cx="1176524" cy="19969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9E78CBD-0FA2-9946-9D9B-1424CBB22E68}"/>
              </a:ext>
            </a:extLst>
          </p:cNvPr>
          <p:cNvSpPr/>
          <p:nvPr/>
        </p:nvSpPr>
        <p:spPr>
          <a:xfrm rot="20618079">
            <a:off x="4635379" y="4133201"/>
            <a:ext cx="1176524" cy="19969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98BB36F-CF9A-BF42-8AD1-81049716B43A}"/>
              </a:ext>
            </a:extLst>
          </p:cNvPr>
          <p:cNvSpPr/>
          <p:nvPr/>
        </p:nvSpPr>
        <p:spPr>
          <a:xfrm>
            <a:off x="4645574" y="4310720"/>
            <a:ext cx="1176524" cy="19969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D48684-0A3A-8E47-9681-ED2048C6DB23}"/>
              </a:ext>
            </a:extLst>
          </p:cNvPr>
          <p:cNvSpPr/>
          <p:nvPr/>
        </p:nvSpPr>
        <p:spPr>
          <a:xfrm rot="986112">
            <a:off x="4622713" y="4473077"/>
            <a:ext cx="1176524" cy="19969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15E4C72-20D8-8D48-A103-3DC947C975E3}"/>
              </a:ext>
            </a:extLst>
          </p:cNvPr>
          <p:cNvSpPr/>
          <p:nvPr/>
        </p:nvSpPr>
        <p:spPr>
          <a:xfrm rot="1617598">
            <a:off x="4584312" y="4591618"/>
            <a:ext cx="1176524" cy="19969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FC807-8D52-7542-8474-8DA7567C687C}"/>
              </a:ext>
            </a:extLst>
          </p:cNvPr>
          <p:cNvSpPr txBox="1"/>
          <p:nvPr/>
        </p:nvSpPr>
        <p:spPr>
          <a:xfrm>
            <a:off x="4597724" y="4989689"/>
            <a:ext cx="14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Beamforming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A98CCF-7FD6-BD41-A987-5F965B65D85D}"/>
              </a:ext>
            </a:extLst>
          </p:cNvPr>
          <p:cNvSpPr txBox="1"/>
          <p:nvPr/>
        </p:nvSpPr>
        <p:spPr>
          <a:xfrm>
            <a:off x="6594608" y="5508908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Mass MIMO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3617AF-F725-784A-841C-7E57D491A8B3}"/>
              </a:ext>
            </a:extLst>
          </p:cNvPr>
          <p:cNvSpPr txBox="1"/>
          <p:nvPr/>
        </p:nvSpPr>
        <p:spPr>
          <a:xfrm>
            <a:off x="4782588" y="2031325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MIMO Channels</a:t>
            </a:r>
          </a:p>
        </p:txBody>
      </p:sp>
    </p:spTree>
    <p:extLst>
      <p:ext uri="{BB962C8B-B14F-4D97-AF65-F5344CB8AC3E}">
        <p14:creationId xmlns:p14="http://schemas.microsoft.com/office/powerpoint/2010/main" val="423831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EC19-3FA2-0C4D-BB42-DE443576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Modulation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6C248-0410-8E4E-B9F1-444C2E3EA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Analog modulation</a:t>
            </a:r>
          </a:p>
          <a:p>
            <a:pPr lvl="1"/>
            <a:r>
              <a:rPr lang="en-US" dirty="0"/>
              <a:t>L</a:t>
            </a:r>
            <a:r>
              <a:rPr lang="en-TW" dirty="0"/>
              <a:t>inear</a:t>
            </a:r>
          </a:p>
          <a:p>
            <a:pPr lvl="1"/>
            <a:r>
              <a:rPr lang="en-US" dirty="0"/>
              <a:t>A</a:t>
            </a:r>
            <a:r>
              <a:rPr lang="en-TW" dirty="0"/>
              <a:t>ngle</a:t>
            </a:r>
          </a:p>
          <a:p>
            <a:pPr lvl="1"/>
            <a:r>
              <a:rPr lang="en-TW" dirty="0"/>
              <a:t>Pulse</a:t>
            </a:r>
          </a:p>
          <a:p>
            <a:r>
              <a:rPr lang="en-TW" dirty="0"/>
              <a:t>Digital modulation</a:t>
            </a:r>
          </a:p>
          <a:p>
            <a:pPr lvl="1"/>
            <a:r>
              <a:rPr lang="en-TW" dirty="0"/>
              <a:t>DM, ADM, PCM</a:t>
            </a:r>
          </a:p>
          <a:p>
            <a:pPr lvl="1"/>
            <a:r>
              <a:rPr lang="en-TW" dirty="0"/>
              <a:t>PSK, </a:t>
            </a:r>
            <a:r>
              <a:rPr lang="en-TW" dirty="0">
                <a:solidFill>
                  <a:srgbClr val="FF0000"/>
                </a:solidFill>
              </a:rPr>
              <a:t>QAM</a:t>
            </a:r>
            <a:r>
              <a:rPr lang="en-TW" dirty="0"/>
              <a:t> ,MSK</a:t>
            </a:r>
          </a:p>
        </p:txBody>
      </p:sp>
    </p:spTree>
    <p:extLst>
      <p:ext uri="{BB962C8B-B14F-4D97-AF65-F5344CB8AC3E}">
        <p14:creationId xmlns:p14="http://schemas.microsoft.com/office/powerpoint/2010/main" val="360437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C315-FBCF-304F-B580-5DFD4C6C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Digital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B903-2CD6-944F-BB53-02AD15C56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ASK, FSK, PSK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pic>
        <p:nvPicPr>
          <p:cNvPr id="1028" name="Picture 4" descr="Ask Fsk Psk Modulation, HD Png Download - kindpng">
            <a:extLst>
              <a:ext uri="{FF2B5EF4-FFF2-40B4-BE49-F238E27FC236}">
                <a16:creationId xmlns:a16="http://schemas.microsoft.com/office/drawing/2014/main" id="{51C12EA5-2814-B44B-9EAB-C1F53EC4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863" y="1562017"/>
            <a:ext cx="5244444" cy="487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89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C174-BBAC-2C4C-AC20-14A3D625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C50B-5647-7640-8291-2BA61C717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TW" dirty="0"/>
              <a:t>BPSK</a:t>
            </a:r>
          </a:p>
          <a:p>
            <a:endParaRPr lang="en-TW" dirty="0"/>
          </a:p>
          <a:p>
            <a:pPr marL="0" indent="0">
              <a:buNone/>
            </a:pPr>
            <a:endParaRPr lang="en-TW" dirty="0"/>
          </a:p>
          <a:p>
            <a:pPr marL="0" indent="0">
              <a:buNone/>
            </a:pPr>
            <a:endParaRPr lang="en-TW" dirty="0"/>
          </a:p>
          <a:p>
            <a:r>
              <a:rPr lang="en-TW" dirty="0"/>
              <a:t>QPSK</a:t>
            </a:r>
          </a:p>
          <a:p>
            <a:endParaRPr lang="en-TW" dirty="0"/>
          </a:p>
          <a:p>
            <a:r>
              <a:rPr lang="en-TW" dirty="0"/>
              <a:t>O-QPSK</a:t>
            </a:r>
          </a:p>
          <a:p>
            <a:pPr marL="0" indent="0">
              <a:buNone/>
            </a:pPr>
            <a:r>
              <a:rPr lang="en-TW" dirty="0"/>
              <a:t> </a:t>
            </a:r>
          </a:p>
          <a:p>
            <a:r>
              <a:rPr lang="en-TW" dirty="0"/>
              <a:t>MSK</a:t>
            </a:r>
          </a:p>
          <a:p>
            <a:endParaRPr lang="en-TW" dirty="0"/>
          </a:p>
        </p:txBody>
      </p:sp>
      <p:pic>
        <p:nvPicPr>
          <p:cNvPr id="3074" name="Picture 2" descr="Example of BPSK modulation format, (a) binary signal, and (b) BPSK... |  Download Scientific Diagram">
            <a:extLst>
              <a:ext uri="{FF2B5EF4-FFF2-40B4-BE49-F238E27FC236}">
                <a16:creationId xmlns:a16="http://schemas.microsoft.com/office/drawing/2014/main" id="{740E897D-3F3F-8A44-B56F-E6B8993E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31" y="1440774"/>
            <a:ext cx="4167116" cy="130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相位偏移調變- 维基百科，自由的百科全书">
            <a:extLst>
              <a:ext uri="{FF2B5EF4-FFF2-40B4-BE49-F238E27FC236}">
                <a16:creationId xmlns:a16="http://schemas.microsoft.com/office/drawing/2014/main" id="{89699477-776B-784C-A03A-4355B86B1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67" y="1201421"/>
            <a:ext cx="1722480" cy="178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Quadrature Phase Shift Keying (QPSK) Constellation - File Exchange - MATLAB  Central">
            <a:extLst>
              <a:ext uri="{FF2B5EF4-FFF2-40B4-BE49-F238E27FC236}">
                <a16:creationId xmlns:a16="http://schemas.microsoft.com/office/drawing/2014/main" id="{173C2F11-758F-5A4A-962E-7EB8ABA6B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31" y="2954464"/>
            <a:ext cx="3382319" cy="20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相位偏移調變- 维基百科，自由的百科全书">
            <a:extLst>
              <a:ext uri="{FF2B5EF4-FFF2-40B4-BE49-F238E27FC236}">
                <a16:creationId xmlns:a16="http://schemas.microsoft.com/office/drawing/2014/main" id="{727087A3-1930-F94B-8F9D-52F02909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67" y="2982429"/>
            <a:ext cx="1714200" cy="178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2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5905-41BF-9643-8B84-90E652C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5DC27-53C4-C34C-8DF4-ACACB5F8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>
                <a:solidFill>
                  <a:srgbClr val="FF0000"/>
                </a:solidFill>
              </a:rPr>
              <a:t>QAM </a:t>
            </a:r>
            <a:r>
              <a:rPr lang="en-TW" dirty="0"/>
              <a:t>=</a:t>
            </a:r>
            <a:r>
              <a:rPr lang="en-TW" dirty="0">
                <a:solidFill>
                  <a:srgbClr val="FF0000"/>
                </a:solidFill>
              </a:rPr>
              <a:t> </a:t>
            </a:r>
            <a:r>
              <a:rPr lang="en-US" dirty="0"/>
              <a:t>Amplitude + Phase Modulation</a:t>
            </a:r>
            <a:endParaRPr lang="en-TW" dirty="0"/>
          </a:p>
          <a:p>
            <a:endParaRPr lang="en-TW" dirty="0"/>
          </a:p>
        </p:txBody>
      </p:sp>
      <p:pic>
        <p:nvPicPr>
          <p:cNvPr id="4" name="Picture 10" descr="正交振幅調變- 維基百科，自由的百科全書">
            <a:extLst>
              <a:ext uri="{FF2B5EF4-FFF2-40B4-BE49-F238E27FC236}">
                <a16:creationId xmlns:a16="http://schemas.microsoft.com/office/drawing/2014/main" id="{A07A7C60-3B44-C548-B7E8-03225304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65" y="2510632"/>
            <a:ext cx="3683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signal sets of 16 QPSK and 16 QAM. | Download Scientific Diagram">
            <a:extLst>
              <a:ext uri="{FF2B5EF4-FFF2-40B4-BE49-F238E27FC236}">
                <a16:creationId xmlns:a16="http://schemas.microsoft.com/office/drawing/2014/main" id="{57E2F09C-C380-594E-8505-7C0CC75FD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71638"/>
            <a:ext cx="5084550" cy="285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9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CAB9-CB3D-DF4C-A4C4-D2A4D491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Coding Scheme(MCS)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8F127-1E33-C443-AB9D-1704ECB55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MCS = modulation coding scheme and</a:t>
            </a:r>
            <a:r>
              <a:rPr lang="zh-TW" altLang="en-US" dirty="0"/>
              <a:t> </a:t>
            </a:r>
            <a:r>
              <a:rPr lang="en-US" dirty="0"/>
              <a:t>Modulation Order (Modulation depth， QPSK，16QAM，64QAM，256QAM)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6230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4E37-5E91-A943-86E9-AEB07A36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ISI(Inter-symbol interference)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6CC18-A222-E74B-AB45-B29931954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27808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267</Words>
  <Application>Microsoft Macintosh PowerPoint</Application>
  <PresentationFormat>Widescreen</PresentationFormat>
  <Paragraphs>71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5G note</vt:lpstr>
      <vt:lpstr>5G NR Protocol stack</vt:lpstr>
      <vt:lpstr>5G NR Transceivers</vt:lpstr>
      <vt:lpstr>Modulation Techniques</vt:lpstr>
      <vt:lpstr>Digital Modulation</vt:lpstr>
      <vt:lpstr>PowerPoint Presentation</vt:lpstr>
      <vt:lpstr>PowerPoint Presentation</vt:lpstr>
      <vt:lpstr>Modulation Coding Scheme(MCS)</vt:lpstr>
      <vt:lpstr>ISI(Inter-symbol interference) Effect</vt:lpstr>
      <vt:lpstr>Frequency Division Multiplexing(FDM)</vt:lpstr>
      <vt:lpstr>Quadrature Multiplexing(QM)</vt:lpstr>
      <vt:lpstr>Multiple Access Techniques</vt:lpstr>
      <vt:lpstr>PowerPoint Presentation</vt:lpstr>
      <vt:lpstr>PowerPoint Presentation</vt:lpstr>
      <vt:lpstr>Wireless Channels</vt:lpstr>
      <vt:lpstr>Frequency reuse</vt:lpstr>
      <vt:lpstr>Sector antenna</vt:lpstr>
      <vt:lpstr>Handoff</vt:lpstr>
      <vt:lpstr>5G &amp; FPGA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陳立穎</dc:creator>
  <cp:lastModifiedBy>陳立穎</cp:lastModifiedBy>
  <cp:revision>21</cp:revision>
  <dcterms:created xsi:type="dcterms:W3CDTF">2021-07-12T02:07:15Z</dcterms:created>
  <dcterms:modified xsi:type="dcterms:W3CDTF">2021-07-17T07:16:35Z</dcterms:modified>
</cp:coreProperties>
</file>